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79" r:id="rId4"/>
    <p:sldId id="1162" r:id="rId5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itchFamily="34" charset="-122"/>
        <a:ea typeface="Arial Unicode MS" pitchFamily="34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itchFamily="34" charset="-122"/>
        <a:ea typeface="Arial Unicode MS" pitchFamily="34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itchFamily="34" charset="-122"/>
        <a:ea typeface="Arial Unicode MS" pitchFamily="34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itchFamily="34" charset="-122"/>
        <a:ea typeface="Arial Unicode MS" pitchFamily="34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itchFamily="34" charset="-122"/>
        <a:ea typeface="Arial Unicode MS" pitchFamily="34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itchFamily="34" charset="-122"/>
        <a:ea typeface="Arial Unicode MS" pitchFamily="34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itchFamily="34" charset="-122"/>
        <a:ea typeface="Arial Unicode MS" pitchFamily="34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itchFamily="34" charset="-122"/>
        <a:ea typeface="Arial Unicode MS" pitchFamily="34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itchFamily="34" charset="-122"/>
        <a:ea typeface="Arial Unicode MS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00"/>
    <a:srgbClr val="004846"/>
    <a:srgbClr val="E1F2CE"/>
    <a:srgbClr val="A50021"/>
    <a:srgbClr val="00FF00"/>
    <a:srgbClr val="FF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 Unicode MS" pitchFamily="34" charset="-122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 Unicode MS" pitchFamily="34" charset="-122"/>
            </a:endParaRPr>
          </a:p>
        </p:txBody>
      </p:sp>
      <p:sp>
        <p:nvSpPr>
          <p:cNvPr id="3076" name="Rectangle 4"/>
          <p:cNvSpPr>
            <a:spLocks noGrp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 Unicode MS" pitchFamily="34" charset="-122"/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4.png"/><Relationship Id="rId14" Type="http://schemas.openxmlformats.org/officeDocument/2006/relationships/image" Target="../media/image3.png"/><Relationship Id="rId13" Type="http://schemas.openxmlformats.org/officeDocument/2006/relationships/image" Target="../media/image2.jpe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4.png"/><Relationship Id="rId13" Type="http://schemas.openxmlformats.org/officeDocument/2006/relationships/image" Target="../media/image3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6096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1027" name="AutoShape 4"/>
          <p:cNvSpPr>
            <a:spLocks noChangeArrowheads="1"/>
          </p:cNvSpPr>
          <p:nvPr/>
        </p:nvSpPr>
        <p:spPr bwMode="auto">
          <a:xfrm>
            <a:off x="609600" y="914400"/>
            <a:ext cx="7958138" cy="109538"/>
          </a:xfrm>
          <a:custGeom>
            <a:avLst/>
            <a:gdLst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mpd="sng">
            <a:solidFill>
              <a:schemeClr val="accent2"/>
            </a:solidFill>
            <a:bevel/>
          </a:ln>
        </p:spPr>
        <p:txBody>
          <a:bodyPr/>
          <a:lstStyle>
            <a:lvl1pPr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1pPr>
            <a:lvl2pPr marL="742950" indent="-28575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2pPr>
            <a:lvl3pPr marL="11430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3pPr>
            <a:lvl4pPr marL="16002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4pPr>
            <a:lvl5pPr marL="20574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Arial Unicode MS" pitchFamily="34" charset="-122"/>
            </a:endParaRPr>
          </a:p>
        </p:txBody>
      </p:sp>
      <p:sp>
        <p:nvSpPr>
          <p:cNvPr id="1028" name="Line 5"/>
          <p:cNvSpPr/>
          <p:nvPr/>
        </p:nvSpPr>
        <p:spPr>
          <a:xfrm flipV="1">
            <a:off x="685800" y="6248400"/>
            <a:ext cx="7924800" cy="0"/>
          </a:xfrm>
          <a:prstGeom prst="line">
            <a:avLst/>
          </a:prstGeom>
          <a:ln w="3175" cap="flat" cmpd="sng">
            <a:solidFill>
              <a:schemeClr val="accent2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1029" name="组合 11"/>
          <p:cNvGrpSpPr/>
          <p:nvPr userDrawn="1"/>
        </p:nvGrpSpPr>
        <p:grpSpPr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1034" name="Picture 58" descr="http://pic3.nipic.com/20090701/2669186_103819023_2.jpg"/>
            <p:cNvPicPr>
              <a:picLocks noChangeAspect="1"/>
            </p:cNvPicPr>
            <p:nvPr userDrawn="1"/>
          </p:nvPicPr>
          <p:blipFill>
            <a:blip r:embed="rId12"/>
            <a:srcRect l="3398" t="4163" r="3777" b="3238"/>
            <a:stretch>
              <a:fillRect/>
            </a:stretch>
          </p:blipFill>
          <p:spPr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 w="9525">
              <a:noFill/>
            </a:ln>
          </p:spPr>
        </p:pic>
        <p:sp>
          <p:nvSpPr>
            <p:cNvPr id="3" name="矩形 10"/>
            <p:cNvSpPr>
              <a:spLocks noChangeArrowheads="1"/>
            </p:cNvSpPr>
            <p:nvPr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方正姚体" panose="02010601030101010101" pitchFamily="2" charset="-122"/>
                <a:ea typeface="方正姚体" panose="02010601030101010101" pitchFamily="2" charset="-122"/>
                <a:cs typeface="Arial Unicode MS" pitchFamily="34" charset="-122"/>
              </a:endParaRPr>
            </a:p>
          </p:txBody>
        </p:sp>
      </p:grpSp>
      <p:grpSp>
        <p:nvGrpSpPr>
          <p:cNvPr id="1030" name="组合 12"/>
          <p:cNvGrpSpPr/>
          <p:nvPr userDrawn="1"/>
        </p:nvGrpSpPr>
        <p:grpSpPr>
          <a:xfrm>
            <a:off x="685800" y="6324600"/>
            <a:ext cx="7467600" cy="381000"/>
            <a:chOff x="0" y="0"/>
            <a:chExt cx="7467600" cy="381000"/>
          </a:xfrm>
        </p:grpSpPr>
        <p:sp>
          <p:nvSpPr>
            <p:cNvPr id="1033" name="Text Box 56"/>
            <p:cNvSpPr txBox="1">
              <a:spLocks noChangeArrowheads="1"/>
            </p:cNvSpPr>
            <p:nvPr/>
          </p:nvSpPr>
          <p:spPr bwMode="auto">
            <a:xfrm>
              <a:off x="0" y="265113"/>
              <a:ext cx="433388" cy="11588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en-US" altLang="zh-CN" sz="7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方正姚体" panose="02010601030101010101" pitchFamily="2" charset="-122"/>
                <a:cs typeface="Arial Unicode MS" pitchFamily="34" charset="-122"/>
              </a:endParaRPr>
            </a:p>
          </p:txBody>
        </p:sp>
        <p:sp>
          <p:nvSpPr>
            <p:cNvPr id="2" name="矩形 14"/>
            <p:cNvSpPr>
              <a:spLocks noChangeArrowheads="1"/>
            </p:cNvSpPr>
            <p:nvPr/>
          </p:nvSpPr>
          <p:spPr bwMode="auto">
            <a:xfrm>
              <a:off x="533400" y="0"/>
              <a:ext cx="6934200" cy="33813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华文行楷" panose="02010800040101010101" pitchFamily="2" charset="-122"/>
                  <a:cs typeface="Arial Unicode MS" pitchFamily="34" charset="-122"/>
                </a:rPr>
                <a:t>哈尔滨工业大学博士生短期访学申请答辩</a:t>
              </a:r>
              <a:endPara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华文行楷" panose="02010800040101010101" pitchFamily="2" charset="-122"/>
                <a:cs typeface="Arial Unicode MS" pitchFamily="34" charset="-122"/>
              </a:endParaRPr>
            </a:p>
          </p:txBody>
        </p:sp>
      </p:grpSp>
      <p:pic>
        <p:nvPicPr>
          <p:cNvPr id="1031" name="Picture 58" descr="http://pic3.nipic.com/20090701/2669186_103819023_2.jpg"/>
          <p:cNvPicPr>
            <a:picLocks noChangeAspect="1"/>
          </p:cNvPicPr>
          <p:nvPr userDrawn="1"/>
        </p:nvPicPr>
        <p:blipFill>
          <a:blip r:embed="rId13"/>
          <a:srcRect l="3398" t="4163" r="3777" b="3238"/>
          <a:stretch>
            <a:fillRect/>
          </a:stretch>
        </p:blipFill>
        <p:spPr>
          <a:xfrm>
            <a:off x="685800" y="6248400"/>
            <a:ext cx="561975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4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8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5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6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4180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42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4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6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8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30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2050" name="组合 6"/>
          <p:cNvGrpSpPr/>
          <p:nvPr userDrawn="1"/>
        </p:nvGrpSpPr>
        <p:grpSpPr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2052" name="Picture 58" descr="http://pic3.nipic.com/20090701/2669186_103819023_2.jpg"/>
            <p:cNvPicPr>
              <a:picLocks noChangeAspect="1"/>
            </p:cNvPicPr>
            <p:nvPr userDrawn="1"/>
          </p:nvPicPr>
          <p:blipFill>
            <a:blip r:embed="rId12"/>
            <a:srcRect l="3398" t="4163" r="3777" b="3238"/>
            <a:stretch>
              <a:fillRect/>
            </a:stretch>
          </p:blipFill>
          <p:spPr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 w="9525">
              <a:noFill/>
            </a:ln>
          </p:spPr>
        </p:pic>
        <p:sp>
          <p:nvSpPr>
            <p:cNvPr id="2" name="矩形 13"/>
            <p:cNvSpPr>
              <a:spLocks noChangeArrowheads="1"/>
            </p:cNvSpPr>
            <p:nvPr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方正姚体" panose="02010601030101010101" pitchFamily="2" charset="-122"/>
                <a:ea typeface="方正姚体" panose="02010601030101010101" pitchFamily="2" charset="-122"/>
                <a:cs typeface="Arial Unicode MS" pitchFamily="34" charset="-122"/>
              </a:endParaRPr>
            </a:p>
          </p:txBody>
        </p:sp>
      </p:grpSp>
      <p:sp>
        <p:nvSpPr>
          <p:cNvPr id="2051" name="Rectangle 2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6096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3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8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4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6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4180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42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4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6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8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30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矩形 56"/>
          <p:cNvSpPr/>
          <p:nvPr/>
        </p:nvSpPr>
        <p:spPr>
          <a:xfrm>
            <a:off x="914400" y="1219200"/>
            <a:ext cx="7391400" cy="1462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/>
            <a:endParaRPr lang="en-US" altLang="zh-CN" sz="900" dirty="0">
              <a:solidFill>
                <a:srgbClr val="C000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  <a:p>
            <a:pPr algn="ctr" eaLnBrk="1" hangingPunct="1"/>
            <a:r>
              <a:rPr lang="zh-CN" altLang="en-US" sz="4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世界顶尖大学战略合作计划</a:t>
            </a:r>
            <a:endParaRPr lang="en-US" altLang="zh-CN" sz="4000" dirty="0">
              <a:solidFill>
                <a:srgbClr val="C00000"/>
              </a:solidFill>
              <a:latin typeface="方正粗黑宋简体" pitchFamily="2" charset="-122"/>
              <a:ea typeface="方正粗黑宋简体" pitchFamily="2" charset="-122"/>
            </a:endParaRPr>
          </a:p>
          <a:p>
            <a:pPr algn="ctr" eaLnBrk="1" hangingPunct="1"/>
            <a:r>
              <a:rPr lang="zh-CN" altLang="en-US" sz="4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联合培养研究生校内评审答辩</a:t>
            </a:r>
            <a:endParaRPr lang="en-US" altLang="zh-CN" sz="4000" dirty="0">
              <a:solidFill>
                <a:srgbClr val="C00000"/>
              </a:solidFill>
              <a:latin typeface="方正粗黑宋简体" pitchFamily="2" charset="-122"/>
              <a:ea typeface="方正粗黑宋简体" pitchFamily="2" charset="-122"/>
            </a:endParaRPr>
          </a:p>
        </p:txBody>
      </p:sp>
      <p:sp>
        <p:nvSpPr>
          <p:cNvPr id="4099" name="Text Box 6"/>
          <p:cNvSpPr txBox="1"/>
          <p:nvPr/>
        </p:nvSpPr>
        <p:spPr>
          <a:xfrm>
            <a:off x="2676525" y="3733800"/>
            <a:ext cx="4500563" cy="1938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方正粗黑宋简体" pitchFamily="2" charset="-122"/>
                <a:ea typeface="方正粗黑宋简体" pitchFamily="2" charset="-122"/>
              </a:rPr>
              <a:t>学生姓名：</a:t>
            </a:r>
            <a:endParaRPr lang="en-US" altLang="zh-CN" sz="2000" dirty="0">
              <a:solidFill>
                <a:srgbClr val="000000"/>
              </a:solidFill>
              <a:latin typeface="方正粗黑宋简体" pitchFamily="2" charset="-122"/>
              <a:ea typeface="方正粗黑宋简体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方正粗黑宋简体" pitchFamily="2" charset="-122"/>
                <a:ea typeface="方正粗黑宋简体" pitchFamily="2" charset="-122"/>
              </a:rPr>
              <a:t>所在学院、学部、校区：</a:t>
            </a:r>
            <a:endParaRPr lang="zh-CN" altLang="en-US" sz="2000" dirty="0">
              <a:solidFill>
                <a:srgbClr val="000000"/>
              </a:solidFill>
              <a:latin typeface="方正粗黑宋简体" pitchFamily="2" charset="-122"/>
              <a:ea typeface="方正粗黑宋简体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方正粗黑宋简体" pitchFamily="2" charset="-122"/>
                <a:ea typeface="方正粗黑宋简体" pitchFamily="2" charset="-122"/>
              </a:rPr>
              <a:t>所在学科：</a:t>
            </a:r>
            <a:endParaRPr lang="zh-CN" altLang="en-US" sz="2000" dirty="0">
              <a:solidFill>
                <a:srgbClr val="000000"/>
              </a:solidFill>
              <a:latin typeface="方正粗黑宋简体" pitchFamily="2" charset="-122"/>
              <a:ea typeface="方正粗黑宋简体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方正粗黑宋简体" pitchFamily="2" charset="-122"/>
                <a:ea typeface="方正粗黑宋简体" pitchFamily="2" charset="-122"/>
              </a:rPr>
              <a:t>导师姓名：</a:t>
            </a:r>
            <a:endParaRPr lang="zh-CN" altLang="en-US" sz="2000" b="1" dirty="0">
              <a:solidFill>
                <a:srgbClr val="000000"/>
              </a:solidFill>
              <a:latin typeface="方正粗黑宋简体" pitchFamily="2" charset="-122"/>
              <a:ea typeface="方正粗黑宋简体" pitchFamily="2" charset="-122"/>
            </a:endParaRPr>
          </a:p>
        </p:txBody>
      </p:sp>
      <p:sp>
        <p:nvSpPr>
          <p:cNvPr id="4100" name="TextBox 3"/>
          <p:cNvSpPr txBox="1"/>
          <p:nvPr/>
        </p:nvSpPr>
        <p:spPr>
          <a:xfrm>
            <a:off x="3962400" y="5867400"/>
            <a:ext cx="16002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2026</a:t>
            </a:r>
            <a:r>
              <a:rPr lang="zh-CN" altLang="en-US" sz="2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年</a:t>
            </a:r>
            <a:r>
              <a:rPr lang="en-US" altLang="zh-CN" sz="2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9</a:t>
            </a:r>
            <a:r>
              <a:rPr lang="zh-CN" altLang="en-US" sz="2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月</a:t>
            </a:r>
            <a:endParaRPr lang="zh-CN" altLang="en-US" sz="2000" dirty="0">
              <a:solidFill>
                <a:srgbClr val="C00000"/>
              </a:solidFill>
              <a:latin typeface="方正粗黑宋简体" pitchFamily="2" charset="-122"/>
              <a:ea typeface="方正粗黑宋简体" pitchFamily="2" charset="-122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1"/>
          <p:cNvSpPr txBox="1"/>
          <p:nvPr/>
        </p:nvSpPr>
        <p:spPr bwMode="auto">
          <a:xfrm>
            <a:off x="609600" y="304800"/>
            <a:ext cx="8001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200" b="1" kern="0" cap="none" spc="0" normalizeH="0" baseline="0" noProof="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j-cs"/>
              </a:rPr>
              <a:t>提    纲</a:t>
            </a:r>
            <a:endParaRPr kumimoji="0" lang="zh-CN" altLang="en-US" sz="3200" b="1" kern="0" cap="none" spc="0" normalizeH="0" baseline="0" noProof="0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j-cs"/>
            </a:endParaRPr>
          </a:p>
        </p:txBody>
      </p:sp>
      <p:sp>
        <p:nvSpPr>
          <p:cNvPr id="6" name="内容占位符 2"/>
          <p:cNvSpPr txBox="1">
            <a:spLocks noChangeArrowheads="1"/>
          </p:cNvSpPr>
          <p:nvPr/>
        </p:nvSpPr>
        <p:spPr bwMode="auto">
          <a:xfrm>
            <a:off x="609600" y="1295400"/>
            <a:ext cx="7924800" cy="4724400"/>
          </a:xfrm>
          <a:prstGeom prst="rect">
            <a:avLst/>
          </a:prstGeom>
        </p:spPr>
        <p:txBody>
          <a:bodyPr/>
          <a:lstStyle/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endParaRPr kumimoji="0" lang="en-US" altLang="zh-CN" sz="3000" kern="0" cap="none" spc="0" normalizeH="0" baseline="0" noProof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个人基本情况</a:t>
            </a:r>
            <a:r>
              <a:rPr kumimoji="0" lang="zh-CN" altLang="en-US" sz="2400" b="1" kern="0" cap="none" spc="0" normalizeH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（</a:t>
            </a:r>
            <a:r>
              <a:rPr kumimoji="0" lang="zh-CN" altLang="en-US" sz="2400" b="1" i="1" kern="0" cap="none" spc="0" normalizeH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包括个人基本信息、博士课题研究方向和已经取得的学术研究成果）</a:t>
            </a:r>
            <a:endParaRPr kumimoji="0" lang="zh-CN" altLang="en-US" sz="2400" b="1" i="1" kern="0" cap="none" spc="0" normalizeH="0" baseline="0" noProof="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拟留学单位及专业介绍</a:t>
            </a:r>
            <a:endParaRPr kumimoji="0" lang="en-US" altLang="zh-CN" sz="2400" b="1" kern="0" cap="none" spc="0" normalizeH="0" baseline="0" noProof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国外导师介绍</a:t>
            </a:r>
            <a:endParaRPr kumimoji="0" lang="en-US" altLang="zh-CN" sz="2400" b="1" kern="0" cap="none" spc="0" normalizeH="0" baseline="0" noProof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双方合作情况</a:t>
            </a:r>
            <a:r>
              <a:rPr kumimoji="0" lang="zh-CN" altLang="en-US" sz="2400" b="1" i="1" kern="0" cap="none" spc="0" normalizeH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（如无可删除）</a:t>
            </a:r>
            <a:endParaRPr kumimoji="0" lang="en-US" altLang="zh-CN" sz="2400" b="1" i="1" kern="0" cap="none" spc="0" normalizeH="0" baseline="0" noProof="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访学的必要性与可行性</a:t>
            </a:r>
            <a:endParaRPr kumimoji="0" lang="en-US" altLang="zh-CN" sz="2400" b="1" kern="0" cap="none" spc="0" normalizeH="0" baseline="0" noProof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访学目的及研究计划</a:t>
            </a:r>
            <a:r>
              <a:rPr kumimoji="0" lang="zh-CN" altLang="en-US" sz="2400" b="1" i="1" kern="0" cap="none" spc="0" normalizeH="0" baseline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（应包含出国留学研究计划与博士课题的关联性）</a:t>
            </a:r>
            <a:endParaRPr kumimoji="0" lang="en-US" altLang="zh-CN" sz="2400" b="1" i="1" kern="0" cap="none" spc="0" normalizeH="0" baseline="0" noProof="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R="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en-US" altLang="zh-CN" sz="2400" b="1" kern="0" cap="none" spc="0" normalizeH="0" baseline="0" noProof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en-US" altLang="zh-CN" sz="2400" b="1" kern="0" cap="none" spc="0" normalizeH="0" baseline="0" noProof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en-US" altLang="zh-CN" sz="3000" kern="0" cap="none" spc="0" normalizeH="0" baseline="0" noProof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Arial" panose="020B0604020202020204" pitchFamily="34" charset="0"/>
              <a:buNone/>
              <a:defRPr/>
            </a:pPr>
            <a:endParaRPr kumimoji="0" lang="zh-CN" altLang="en-US" sz="3000" kern="0" cap="none" spc="0" normalizeH="0" baseline="0" noProof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8" name="直接连接符 7"/>
          <p:cNvCxnSpPr/>
          <p:nvPr/>
        </p:nvCxnSpPr>
        <p:spPr bwMode="auto">
          <a:xfrm>
            <a:off x="609600" y="6096000"/>
            <a:ext cx="7848600" cy="158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直接连接符 8"/>
          <p:cNvCxnSpPr/>
          <p:nvPr/>
        </p:nvCxnSpPr>
        <p:spPr bwMode="auto">
          <a:xfrm>
            <a:off x="685800" y="1295400"/>
            <a:ext cx="7848600" cy="158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直接连接符 9"/>
          <p:cNvCxnSpPr/>
          <p:nvPr/>
        </p:nvCxnSpPr>
        <p:spPr bwMode="auto">
          <a:xfrm>
            <a:off x="685800" y="1370013"/>
            <a:ext cx="4648200" cy="1588"/>
          </a:xfrm>
          <a:prstGeom prst="line">
            <a:avLst/>
          </a:prstGeom>
          <a:solidFill>
            <a:schemeClr val="accent1"/>
          </a:solidFill>
          <a:ln w="1238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Key Lab">
  <a:themeElements>
    <a:clrScheme name="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lnDef>
  </a:objectDefaults>
  <a:extraClrSchemeLst>
    <a:extraClrScheme>
      <a:clrScheme name="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Key Lab">
  <a:themeElements>
    <a:clrScheme name="1_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lnDef>
  </a:objectDefaults>
  <a:extraClrSchemeLst>
    <a:extraClrScheme>
      <a:clrScheme name="1_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WPS 演示</Application>
  <PresentationFormat>全屏显示(4:3)</PresentationFormat>
  <Paragraphs>23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21" baseType="lpstr">
      <vt:lpstr>Arial</vt:lpstr>
      <vt:lpstr>宋体</vt:lpstr>
      <vt:lpstr>Wingdings</vt:lpstr>
      <vt:lpstr>Arial Unicode MS</vt:lpstr>
      <vt:lpstr>Times New Roman</vt:lpstr>
      <vt:lpstr>方正姚体</vt:lpstr>
      <vt:lpstr>华文行楷</vt:lpstr>
      <vt:lpstr>微软雅黑</vt:lpstr>
      <vt:lpstr>Verdana</vt:lpstr>
      <vt:lpstr>隶书</vt:lpstr>
      <vt:lpstr>方正粗黑宋简体</vt:lpstr>
      <vt:lpstr>华文细黑</vt:lpstr>
      <vt:lpstr>楷体</vt:lpstr>
      <vt:lpstr>KSOFA6288F18</vt:lpstr>
      <vt:lpstr>Segoe Print</vt:lpstr>
      <vt:lpstr>Arial Unicode MS</vt:lpstr>
      <vt:lpstr>KSOF44523572</vt:lpstr>
      <vt:lpstr>Key Lab</vt:lpstr>
      <vt:lpstr>1_Key Lab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 Yang</dc:creator>
  <cp:lastModifiedBy>wenqi</cp:lastModifiedBy>
  <cp:revision>1247</cp:revision>
  <dcterms:created xsi:type="dcterms:W3CDTF">2014-10-24T06:54:00Z</dcterms:created>
  <dcterms:modified xsi:type="dcterms:W3CDTF">2026-09-15T06:21:54Z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2052-12.1.0.28505</vt:lpwstr>
  </property>
  <property fmtid="{D5CDD505-2E9C-101B-9397-08002B2CF9AE}" pid="4" name="ICV">
    <vt:lpwstr>CBC853C664444CB6BB83DBF3845F7B7A_13</vt:lpwstr>
  </property>
</Properties>
</file>